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306" r:id="rId14"/>
    <p:sldId id="308" r:id="rId15"/>
    <p:sldId id="297" r:id="rId16"/>
    <p:sldId id="298" r:id="rId17"/>
    <p:sldId id="299" r:id="rId18"/>
    <p:sldId id="300" r:id="rId19"/>
    <p:sldId id="307" r:id="rId20"/>
    <p:sldId id="270" r:id="rId21"/>
    <p:sldId id="271" r:id="rId22"/>
    <p:sldId id="272" r:id="rId23"/>
    <p:sldId id="273" r:id="rId24"/>
    <p:sldId id="301" r:id="rId25"/>
    <p:sldId id="302" r:id="rId26"/>
    <p:sldId id="303" r:id="rId27"/>
    <p:sldId id="305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95" r:id="rId37"/>
    <p:sldId id="296" r:id="rId38"/>
    <p:sldId id="282" r:id="rId39"/>
    <p:sldId id="304" r:id="rId40"/>
    <p:sldId id="283" r:id="rId41"/>
    <p:sldId id="284" r:id="rId42"/>
    <p:sldId id="285" r:id="rId43"/>
    <p:sldId id="286" r:id="rId44"/>
    <p:sldId id="287" r:id="rId45"/>
    <p:sldId id="289" r:id="rId46"/>
    <p:sldId id="288" r:id="rId47"/>
    <p:sldId id="291" r:id="rId48"/>
    <p:sldId id="293" r:id="rId49"/>
    <p:sldId id="294" r:id="rId50"/>
    <p:sldId id="314" r:id="rId51"/>
    <p:sldId id="315" r:id="rId52"/>
    <p:sldId id="316" r:id="rId53"/>
    <p:sldId id="290" r:id="rId54"/>
    <p:sldId id="292" r:id="rId55"/>
    <p:sldId id="309" r:id="rId56"/>
    <p:sldId id="310" r:id="rId57"/>
    <p:sldId id="311" r:id="rId58"/>
    <p:sldId id="312" r:id="rId59"/>
    <p:sldId id="313" r:id="rId60"/>
    <p:sldId id="317" r:id="rId61"/>
    <p:sldId id="319" r:id="rId62"/>
    <p:sldId id="318" r:id="rId63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3" y="2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0AAD7-A02C-E2F1-26A2-02608F397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5F0D0-7249-093B-7B2D-F31B5A0FB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36B2B-C1F8-0680-9D3F-5569582E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477A-DE21-4B85-BA66-9E3110B81308}" type="datetimeFigureOut">
              <a:rPr lang="vi-VN" smtClean="0"/>
              <a:t>18/07/2024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B4E88-C7F4-8D1B-B170-0E493B00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68BE5-94F3-7F77-9080-90025FD2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26E7E-3017-4C9B-835D-E5B1ABEFC6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91064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8C4BF-E7D4-217B-A98A-07130588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A6594-A5B1-2F3F-7945-0458E5730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1665B-C297-C9A2-90C1-1BCA40A86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477A-DE21-4B85-BA66-9E3110B81308}" type="datetimeFigureOut">
              <a:rPr lang="vi-VN" smtClean="0"/>
              <a:t>18/07/2024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494D4-C1DC-CAC2-73AA-50D54BD1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4E2C4-E33E-3EE2-1AA0-49254CD9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26E7E-3017-4C9B-835D-E5B1ABEFC6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6553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6409F5-325D-3DB0-736B-79423A7D1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EA8E81-0118-50E6-DFA4-76FA1E8E5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42B14-86A0-E27C-B7B9-79C45D30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477A-DE21-4B85-BA66-9E3110B81308}" type="datetimeFigureOut">
              <a:rPr lang="vi-VN" smtClean="0"/>
              <a:t>18/07/2024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F55E3-4369-E560-F1D1-DA5F379B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99C22-8A61-C32A-3D44-2800564B8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26E7E-3017-4C9B-835D-E5B1ABEFC6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71672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E133-AEDB-5541-BD07-E09D73F69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D0D95-2AA1-DEB0-6317-0D2B44167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85C00-9543-FDB5-CF4F-98295CD20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477A-DE21-4B85-BA66-9E3110B81308}" type="datetimeFigureOut">
              <a:rPr lang="vi-VN" smtClean="0"/>
              <a:t>18/07/2024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995BF-74F7-FAE2-187A-48FD8A8EB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7D779-B158-A728-0426-E8421A98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26E7E-3017-4C9B-835D-E5B1ABEFC6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52776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CA344-471F-FEFE-D754-63D0087BB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2BEBF-61D8-408B-376D-B6ABA710E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077A5-7142-524E-35A4-28F1A55B4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477A-DE21-4B85-BA66-9E3110B81308}" type="datetimeFigureOut">
              <a:rPr lang="vi-VN" smtClean="0"/>
              <a:t>18/07/2024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D5404-8057-2941-9AAB-D1D66C3E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4362A-B59B-ACAA-5E02-33AF003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26E7E-3017-4C9B-835D-E5B1ABEFC6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11862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602E-DB4C-60C2-D408-A6CA5BF42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2C16D-A354-DA34-2C3D-3FD3AB107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B2C9C-B712-864B-5CDB-C7F3C5D8E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4D4AA-5FE7-7DC7-7DA2-99C58E621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477A-DE21-4B85-BA66-9E3110B81308}" type="datetimeFigureOut">
              <a:rPr lang="vi-VN" smtClean="0"/>
              <a:t>18/07/2024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CC865-3131-2155-1940-9D5544274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732E7-B3BF-39F9-3751-501259947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26E7E-3017-4C9B-835D-E5B1ABEFC6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4470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6440-4667-842C-47E6-D0D03F893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01FC3-809C-474A-B347-CB7D1983B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BF4F0-8E60-C3B5-BE42-7C86A54C7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72F4E8-ED25-F34F-542B-1FD14B36F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02398B-9C21-9A45-FED3-94DAA5DFA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4A2D74-0C90-3854-A4A3-ECC72217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477A-DE21-4B85-BA66-9E3110B81308}" type="datetimeFigureOut">
              <a:rPr lang="vi-VN" smtClean="0"/>
              <a:t>18/07/2024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747B02-9D3B-FA7A-57AB-FB516BF3A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12365D-2943-B961-8953-6CA5986E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26E7E-3017-4C9B-835D-E5B1ABEFC6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49902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35867-0E7B-F009-EBD8-B90C43333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6D0CAF-D1AC-B198-951F-3BEADA15F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477A-DE21-4B85-BA66-9E3110B81308}" type="datetimeFigureOut">
              <a:rPr lang="vi-VN" smtClean="0"/>
              <a:t>18/07/2024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7B972-294E-498D-4765-B02ECE092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5CA0F-50BF-C71B-5D9C-F60D36F28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26E7E-3017-4C9B-835D-E5B1ABEFC6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36358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5E2F30-8539-F359-808F-48BEA2D0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477A-DE21-4B85-BA66-9E3110B81308}" type="datetimeFigureOut">
              <a:rPr lang="vi-VN" smtClean="0"/>
              <a:t>18/07/2024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993994-E173-738B-D29E-11C8BAE36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DA995-1A00-47F7-EC67-F9625E264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26E7E-3017-4C9B-835D-E5B1ABEFC6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09764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D381F-6698-4550-232E-0E7AC4E79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8557C-6F05-0557-B889-897495D9C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67712-8EBC-9E95-6108-EE51543E2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98359-000C-50DA-B951-FBEE8C599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477A-DE21-4B85-BA66-9E3110B81308}" type="datetimeFigureOut">
              <a:rPr lang="vi-VN" smtClean="0"/>
              <a:t>18/07/2024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03214-5421-DC96-2843-7308D26C9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362D2-8738-66E8-3DF5-4496C859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26E7E-3017-4C9B-835D-E5B1ABEFC6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24539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3F260-F9F1-E828-736F-F74453AF5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D19A65-A9A1-4AE5-9BCA-390AE24A4B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B3490-AFE1-2A0E-2E37-AFBD655E6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9B25B-D541-C48D-5C7F-00823BA7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C477A-DE21-4B85-BA66-9E3110B81308}" type="datetimeFigureOut">
              <a:rPr lang="vi-VN" smtClean="0"/>
              <a:t>18/07/2024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39AD4-1AF2-DD51-8082-FB8F0575F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327038-D4D0-0CD0-3C7B-47F04278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26E7E-3017-4C9B-835D-E5B1ABEFC6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73208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6E6179-F743-7A39-E649-71DD86A8A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C2629-E05F-C10D-A1F5-4D582FE39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19C76-B1B7-F170-25C8-77002C3C3F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C477A-DE21-4B85-BA66-9E3110B81308}" type="datetimeFigureOut">
              <a:rPr lang="vi-VN" smtClean="0"/>
              <a:t>18/07/2024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07D9-D6FE-3C03-C832-D25028ABCD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26443-E715-2393-DFE5-3B61114BE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26E7E-3017-4C9B-835D-E5B1ABEFC6C7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414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flutter.dev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io/desig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1CC31-12EC-E257-C937-F73ED522D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2213769"/>
            <a:ext cx="6170926" cy="1879600"/>
          </a:xfrm>
        </p:spPr>
        <p:txBody>
          <a:bodyPr/>
          <a:lstStyle/>
          <a:p>
            <a:r>
              <a:rPr lang="en-US"/>
              <a:t>Lập trình di động với </a:t>
            </a:r>
            <a:r>
              <a:rPr lang="en-US" b="1"/>
              <a:t>Flutter</a:t>
            </a:r>
            <a:endParaRPr lang="vi-VN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1111C0-3430-0093-F757-A3E284480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91137"/>
            <a:ext cx="9563100" cy="889000"/>
          </a:xfrm>
        </p:spPr>
        <p:txBody>
          <a:bodyPr/>
          <a:lstStyle/>
          <a:p>
            <a:pPr algn="l"/>
            <a:r>
              <a:rPr lang="en-US"/>
              <a:t>Lecturer: </a:t>
            </a:r>
            <a:r>
              <a:rPr lang="en-US" b="1"/>
              <a:t>Dũng Nguyễn</a:t>
            </a:r>
          </a:p>
          <a:p>
            <a:pPr algn="l"/>
            <a:r>
              <a:rPr lang="en-US"/>
              <a:t>Email: </a:t>
            </a:r>
            <a:r>
              <a:rPr lang="en-US" b="1"/>
              <a:t>nguyendung622@gmail.com</a:t>
            </a:r>
          </a:p>
          <a:p>
            <a:pPr algn="l"/>
            <a:endParaRPr lang="vi-VN" b="1"/>
          </a:p>
        </p:txBody>
      </p:sp>
      <p:pic>
        <p:nvPicPr>
          <p:cNvPr id="1026" name="Picture 2" descr="Flutter | Logo Timeline Wiki | Fandom">
            <a:extLst>
              <a:ext uri="{FF2B5EF4-FFF2-40B4-BE49-F238E27FC236}">
                <a16:creationId xmlns:a16="http://schemas.microsoft.com/office/drawing/2014/main" id="{33BA6D28-C037-355C-E5A3-1341F075E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026" y="2316163"/>
            <a:ext cx="3531874" cy="167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785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C501-3FA5-B041-0F4A-C1B1C688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0D80F-F402-81A7-34D4-6BFC266F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C055B-D5FE-87CF-1623-7DD89B09E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10" y="0"/>
            <a:ext cx="10833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9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51A22-3667-D220-78D2-D1788DCFB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Ưu điểm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E37C2-3561-CCA2-1958-BD4BC1DFA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Sử dụng ngôn ngữ Dart, dễ học</a:t>
            </a:r>
          </a:p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Giao diện hiển thị đồng nhất giữa các nền tảng</a:t>
            </a:r>
          </a:p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Nhiều Widget và dễ dàng tùy chỉnh sâu</a:t>
            </a:r>
          </a:p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Phù hợp với thiết kế hiện đại: Material Design</a:t>
            </a:r>
          </a:p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Hiệu suất cao (60fps - 120fps)</a:t>
            </a:r>
          </a:p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Dễ dàng tạo hoạt ảnh</a:t>
            </a:r>
          </a:p>
        </p:txBody>
      </p:sp>
    </p:spTree>
    <p:extLst>
      <p:ext uri="{BB962C8B-B14F-4D97-AF65-F5344CB8AC3E}">
        <p14:creationId xmlns:p14="http://schemas.microsoft.com/office/powerpoint/2010/main" val="1074341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9D32F-5009-5907-66A2-39C9F388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Tại sao chọn Flutter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ED671-4B86-D9FC-0626-2309972F1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Nền tảng của Flutter là Flutter Engine, xây dựng dạng C</a:t>
            </a:r>
            <a:r>
              <a:rPr lang="vi-VN" baseline="30000">
                <a:latin typeface="Calibri Light" panose="020F0302020204030204" pitchFamily="34" charset="0"/>
                <a:cs typeface="Calibri Light" panose="020F0302020204030204" pitchFamily="34" charset="0"/>
              </a:rPr>
              <a:t>++</a:t>
            </a:r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 và Dart.</a:t>
            </a:r>
          </a:p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Thư viện đồ họa Skia được sử dụng để kết xuất giao diện người dùng.</a:t>
            </a:r>
          </a:p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Đa nền tảng bằng Máy ảo Dart (DVM) chạy trên Di động, Máy tính để bàn và Web.</a:t>
            </a:r>
          </a:p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“Mọi thứ đều là widget”.</a:t>
            </a:r>
          </a:p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Sử dụng “Khai báo” để xây dựng giao diện người dùng.</a:t>
            </a:r>
          </a:p>
        </p:txBody>
      </p:sp>
    </p:spTree>
    <p:extLst>
      <p:ext uri="{BB962C8B-B14F-4D97-AF65-F5344CB8AC3E}">
        <p14:creationId xmlns:p14="http://schemas.microsoft.com/office/powerpoint/2010/main" val="1060333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1BBD0-F46F-C450-018F-45F7E09C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Lịch trình học tập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9E56E93-40A9-7F85-67E1-0E41D5E2CC1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595345" y="1339064"/>
          <a:ext cx="6406042" cy="5447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383">
                  <a:extLst>
                    <a:ext uri="{9D8B030D-6E8A-4147-A177-3AD203B41FA5}">
                      <a16:colId xmlns:a16="http://schemas.microsoft.com/office/drawing/2014/main" val="635332850"/>
                    </a:ext>
                  </a:extLst>
                </a:gridCol>
                <a:gridCol w="5799659">
                  <a:extLst>
                    <a:ext uri="{9D8B030D-6E8A-4147-A177-3AD203B41FA5}">
                      <a16:colId xmlns:a16="http://schemas.microsoft.com/office/drawing/2014/main" val="2848947035"/>
                    </a:ext>
                  </a:extLst>
                </a:gridCol>
              </a:tblGrid>
              <a:tr h="340477">
                <a:tc>
                  <a:txBody>
                    <a:bodyPr/>
                    <a:lstStyle/>
                    <a:p>
                      <a:r>
                        <a:rPr lang="en-US" sz="1500"/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Nội 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788949"/>
                  </a:ext>
                </a:extLst>
              </a:tr>
              <a:tr h="340477">
                <a:tc>
                  <a:txBody>
                    <a:bodyPr/>
                    <a:lstStyle/>
                    <a:p>
                      <a:r>
                        <a:rPr lang="en-US" sz="15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Giới thiệu và cài đặt môi trường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361841"/>
                  </a:ext>
                </a:extLst>
              </a:tr>
              <a:tr h="340477">
                <a:tc>
                  <a:txBody>
                    <a:bodyPr/>
                    <a:lstStyle/>
                    <a:p>
                      <a:r>
                        <a:rPr lang="en-US" sz="15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Widget tree và một số widget cơ bản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413771"/>
                  </a:ext>
                </a:extLst>
              </a:tr>
              <a:tr h="340477">
                <a:tc>
                  <a:txBody>
                    <a:bodyPr/>
                    <a:lstStyle/>
                    <a:p>
                      <a:r>
                        <a:rPr lang="en-US" sz="15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Một số widget cơ bản và layout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543609"/>
                  </a:ext>
                </a:extLst>
              </a:tr>
              <a:tr h="340477">
                <a:tc>
                  <a:txBody>
                    <a:bodyPr/>
                    <a:lstStyle/>
                    <a:p>
                      <a:r>
                        <a:rPr lang="en-US" sz="15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 Bài tập thực hành tạo layout cơ bản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68371"/>
                  </a:ext>
                </a:extLst>
              </a:tr>
              <a:tr h="340477">
                <a:tc>
                  <a:txBody>
                    <a:bodyPr/>
                    <a:lstStyle/>
                    <a:p>
                      <a:r>
                        <a:rPr lang="en-US" sz="15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 Bài tập thực hành tạo layout nâng cao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787700"/>
                  </a:ext>
                </a:extLst>
              </a:tr>
              <a:tr h="340477">
                <a:tc>
                  <a:txBody>
                    <a:bodyPr/>
                    <a:lstStyle/>
                    <a:p>
                      <a:r>
                        <a:rPr lang="en-US" sz="15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Stateless và Stateful widget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463116"/>
                  </a:ext>
                </a:extLst>
              </a:tr>
              <a:tr h="340477">
                <a:tc>
                  <a:txBody>
                    <a:bodyPr/>
                    <a:lstStyle/>
                    <a:p>
                      <a:r>
                        <a:rPr lang="en-US" sz="15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Làm việc với Asset, font, packet. Điều hướng và định tuyến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843527"/>
                  </a:ext>
                </a:extLst>
              </a:tr>
              <a:tr h="340477">
                <a:tc>
                  <a:txBody>
                    <a:bodyPr/>
                    <a:lstStyle/>
                    <a:p>
                      <a:r>
                        <a:rPr lang="en-US" sz="15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Form và xử lý dữ liệu trên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465019"/>
                  </a:ext>
                </a:extLst>
              </a:tr>
              <a:tr h="340477">
                <a:tc>
                  <a:txBody>
                    <a:bodyPr/>
                    <a:lstStyle/>
                    <a:p>
                      <a:r>
                        <a:rPr lang="en-US" sz="15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 Bài tập thực hành xử lý dữ liệu với 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536241"/>
                  </a:ext>
                </a:extLst>
              </a:tr>
              <a:tr h="340477">
                <a:tc>
                  <a:txBody>
                    <a:bodyPr/>
                    <a:lstStyle/>
                    <a:p>
                      <a:r>
                        <a:rPr lang="en-US" sz="15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Làm việc với dữ liệu cục bộ và từ 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274959"/>
                  </a:ext>
                </a:extLst>
              </a:tr>
              <a:tr h="340477">
                <a:tc>
                  <a:txBody>
                    <a:bodyPr/>
                    <a:lstStyle/>
                    <a:p>
                      <a:r>
                        <a:rPr lang="en-US" sz="15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 Bài tập thực hành xử lý dữ liệu jSON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66101"/>
                  </a:ext>
                </a:extLst>
              </a:tr>
              <a:tr h="340477">
                <a:tc>
                  <a:txBody>
                    <a:bodyPr/>
                    <a:lstStyle/>
                    <a:p>
                      <a:r>
                        <a:rPr lang="en-US" sz="15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 Bài tập thực hành tạo ứng dụng Flash Card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4781395"/>
                  </a:ext>
                </a:extLst>
              </a:tr>
              <a:tr h="340477">
                <a:tc>
                  <a:txBody>
                    <a:bodyPr/>
                    <a:lstStyle/>
                    <a:p>
                      <a:r>
                        <a:rPr lang="en-US" sz="15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 Bài tập thực hành tạo ứng dụng Todo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790307"/>
                  </a:ext>
                </a:extLst>
              </a:tr>
              <a:tr h="340477">
                <a:tc>
                  <a:txBody>
                    <a:bodyPr/>
                    <a:lstStyle/>
                    <a:p>
                      <a:r>
                        <a:rPr lang="en-US" sz="15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- Chầm điểm bài tập nhóm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84971"/>
                  </a:ext>
                </a:extLst>
              </a:tr>
              <a:tr h="340477">
                <a:tc>
                  <a:txBody>
                    <a:bodyPr/>
                    <a:lstStyle/>
                    <a:p>
                      <a:r>
                        <a:rPr lang="en-US" sz="15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/>
                        <a:t>Thi thực hành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97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4540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F4EFD-937F-3349-7319-E793D2A79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Tài liệu tham khảo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887D9-38A3-8D59-FFCB-AE14E815C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Beginning App Development with Flutter, Rap Payne, Apress, 2019</a:t>
            </a:r>
          </a:p>
        </p:txBody>
      </p:sp>
    </p:spTree>
    <p:extLst>
      <p:ext uri="{BB962C8B-B14F-4D97-AF65-F5344CB8AC3E}">
        <p14:creationId xmlns:p14="http://schemas.microsoft.com/office/powerpoint/2010/main" val="839389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42B1AE-DAD6-BF92-6B94-F284D3C76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2900" y="2781300"/>
            <a:ext cx="9144000" cy="1295400"/>
          </a:xfrm>
        </p:spPr>
        <p:txBody>
          <a:bodyPr/>
          <a:lstStyle/>
          <a:p>
            <a:r>
              <a:rPr lang="vi-VN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Hướng dẫn cài đặt</a:t>
            </a:r>
          </a:p>
        </p:txBody>
      </p:sp>
    </p:spTree>
    <p:extLst>
      <p:ext uri="{BB962C8B-B14F-4D97-AF65-F5344CB8AC3E}">
        <p14:creationId xmlns:p14="http://schemas.microsoft.com/office/powerpoint/2010/main" val="3315721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2D3A7-7047-CADF-5777-B328E5A0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Bước 1.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B7B21-4BD6-D70C-C9B0-856D5FD0E5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Truy cập vào địa chỉ: </a:t>
            </a:r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https://flutter.dev/</a:t>
            </a:r>
            <a:endParaRPr lang="vi-VN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Chọn mục Get started </a:t>
            </a:r>
          </a:p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Chọn hệ điều hành sẽ cài đặt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69CA6A-AA8E-5637-DAEE-12A02674F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94" y="3492037"/>
            <a:ext cx="7421011" cy="3315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F67062-AC55-2875-E3D9-D03FD3189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178" y="2276442"/>
            <a:ext cx="1209844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5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FF0AC-437C-8DA0-D43D-F21A222AE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Bước 2.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FD053-0BF2-66ED-8C51-27055B7E1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Tải và cấu hình Flutter SDK</a:t>
            </a:r>
          </a:p>
          <a:p>
            <a:pPr lvl="1"/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Tải: dùng lệnh git tại thư mục C:\src (Tùy sinh viên chọn thư mục)</a:t>
            </a:r>
          </a:p>
          <a:p>
            <a:pPr lvl="2"/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Để tải git và cài git truy cập: </a:t>
            </a:r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https://git-scm.com/</a:t>
            </a:r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  <a:p>
            <a:pPr lvl="2"/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git clone https://github.com/flutter/flutter.git -b stable</a:t>
            </a:r>
          </a:p>
          <a:p>
            <a:pPr lvl="1"/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Cấu hình path của flutter vào biến môi trường PATH</a:t>
            </a:r>
          </a:p>
          <a:p>
            <a:pPr lvl="2"/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Gõ tìm kiếm: </a:t>
            </a:r>
            <a:r>
              <a:rPr lang="en-US">
                <a:latin typeface="Calibri Light" panose="020F0302020204030204" pitchFamily="34" charset="0"/>
                <a:cs typeface="Calibri Light" panose="020F0302020204030204" pitchFamily="34" charset="0"/>
              </a:rPr>
              <a:t>Edit environment variables for your account</a:t>
            </a:r>
            <a:endParaRPr lang="vi-VN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2"/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Chọn biến Path trong User variables và cấu hình thêm đường dẫn flutter tới thư mục c:\src\flutter\bin</a:t>
            </a:r>
          </a:p>
          <a:p>
            <a:pPr lvl="1"/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Kiểm tra trạng thái cài đặt flutter:</a:t>
            </a:r>
          </a:p>
          <a:p>
            <a:pPr lvl="2"/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Mở command promt và gõ lệnh: flutter doctor</a:t>
            </a:r>
          </a:p>
          <a:p>
            <a:pPr lvl="2"/>
            <a:endParaRPr lang="vi-VN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177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27546-D5A0-3FC5-5BD1-4E3DF3A50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Bước 3.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D7637-96D6-AFE6-F8F4-D9D91D3C5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3200">
                <a:latin typeface="Calibri Light" panose="020F0302020204030204" pitchFamily="34" charset="0"/>
                <a:cs typeface="Calibri Light" panose="020F0302020204030204" pitchFamily="34" charset="0"/>
              </a:rPr>
              <a:t>Cài đặt IDE</a:t>
            </a:r>
          </a:p>
          <a:p>
            <a:pPr lvl="1"/>
            <a:r>
              <a:rPr lang="vi-VN" sz="2800">
                <a:latin typeface="Calibri Light" panose="020F0302020204030204" pitchFamily="34" charset="0"/>
                <a:cs typeface="Calibri Light" panose="020F0302020204030204" pitchFamily="34" charset="0"/>
              </a:rPr>
              <a:t>Tải và cài đặt Android Studio tại: </a:t>
            </a:r>
            <a:r>
              <a:rPr lang="vi-VN" sz="280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https://developer.android.com/studio</a:t>
            </a:r>
            <a:endParaRPr lang="vi-VN" sz="280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1"/>
            <a:r>
              <a:rPr lang="vi-VN" sz="2800">
                <a:latin typeface="Calibri Light" panose="020F0302020204030204" pitchFamily="34" charset="0"/>
                <a:cs typeface="Calibri Light" panose="020F0302020204030204" pitchFamily="34" charset="0"/>
              </a:rPr>
              <a:t>Cài đặt thêm plug-in Flutter</a:t>
            </a:r>
          </a:p>
          <a:p>
            <a:pPr lvl="1"/>
            <a:r>
              <a:rPr lang="vi-VN" sz="2800">
                <a:latin typeface="Calibri Light" panose="020F0302020204030204" pitchFamily="34" charset="0"/>
                <a:cs typeface="Calibri Light" panose="020F0302020204030204" pitchFamily="34" charset="0"/>
              </a:rPr>
              <a:t>Chạy lệnh sau đề đồng ý giấy phép Android</a:t>
            </a:r>
          </a:p>
          <a:p>
            <a:pPr lvl="2"/>
            <a:r>
              <a:rPr lang="vi-VN" sz="2400">
                <a:latin typeface="Calibri Light" panose="020F0302020204030204" pitchFamily="34" charset="0"/>
                <a:cs typeface="Calibri Light" panose="020F0302020204030204" pitchFamily="34" charset="0"/>
              </a:rPr>
              <a:t>flutter doctor --android-licenses</a:t>
            </a:r>
          </a:p>
          <a:p>
            <a:pPr marL="914400" lvl="2" indent="0">
              <a:buNone/>
            </a:pPr>
            <a:endParaRPr lang="vi-VN" sz="240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285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DE64-B0E4-0222-DDD0-BCCF142AC2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987" y="2709644"/>
            <a:ext cx="11258026" cy="1060378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00B0F0"/>
                </a:solidFill>
              </a:rPr>
              <a:t>Khám phá cấu trúc ứng dụng với Flutter</a:t>
            </a:r>
          </a:p>
        </p:txBody>
      </p:sp>
    </p:spTree>
    <p:extLst>
      <p:ext uri="{BB962C8B-B14F-4D97-AF65-F5344CB8AC3E}">
        <p14:creationId xmlns:p14="http://schemas.microsoft.com/office/powerpoint/2010/main" val="2220345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7225D-C31C-F03F-D6F7-9CA13E3EDC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78099"/>
            <a:ext cx="9144000" cy="931863"/>
          </a:xfrm>
        </p:spPr>
        <p:txBody>
          <a:bodyPr/>
          <a:lstStyle/>
          <a:p>
            <a:r>
              <a:rPr lang="vi-VN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Flutter và ứng dụng di động</a:t>
            </a:r>
          </a:p>
        </p:txBody>
      </p:sp>
    </p:spTree>
    <p:extLst>
      <p:ext uri="{BB962C8B-B14F-4D97-AF65-F5344CB8AC3E}">
        <p14:creationId xmlns:p14="http://schemas.microsoft.com/office/powerpoint/2010/main" val="966117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CD9B-34B9-F04F-82E0-4EFDF622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Cấu trúc ứng dụng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F256A-DF60-66FB-37A6-5BB8E2305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941" y="1594799"/>
            <a:ext cx="8364117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13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C010B-50F6-EB66-F3C5-ED48B1C7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Hàm main và nhúng thư viện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224FD-8EBA-C1C3-1876-567387304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322" y="2750140"/>
            <a:ext cx="6983778" cy="195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43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BF83E-7FAF-6A2A-9903-DD68CA8B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Hàm build</a:t>
            </a:r>
            <a:endParaRPr lang="vi-V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5E88C4-18A5-128F-1CC1-337F3D040E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Lớp MyApp kế thừa lớp StatelessWidget</a:t>
            </a:r>
          </a:p>
          <a:p>
            <a:r>
              <a:rPr lang="en-US">
                <a:latin typeface="+mj-lt"/>
              </a:rPr>
              <a:t>Mỗi Widget có một hàm build</a:t>
            </a:r>
          </a:p>
          <a:p>
            <a:r>
              <a:rPr lang="en-US">
                <a:latin typeface="+mj-lt"/>
              </a:rPr>
              <a:t>MaterialApp là một widget đã được xây dựng sẵn trong Flutter</a:t>
            </a:r>
            <a:endParaRPr lang="vi-VN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E7FB1A-9185-FAD4-E88D-C3080B807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1" y="1825625"/>
            <a:ext cx="6071749" cy="35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36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FE29C0-6DF3-4F53-F9B5-30127F8B1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29718"/>
            <a:ext cx="9144000" cy="1198563"/>
          </a:xfrm>
        </p:spPr>
        <p:txBody>
          <a:bodyPr/>
          <a:lstStyle/>
          <a:p>
            <a:r>
              <a:rPr lang="en-US">
                <a:solidFill>
                  <a:srgbClr val="00B0F0"/>
                </a:solidFill>
              </a:rPr>
              <a:t>Một số Widget đơn giản</a:t>
            </a:r>
            <a:endParaRPr lang="vi-VN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755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C9F3E-4643-BCAB-4DF8-D1FD15B4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Widget tree</a:t>
            </a:r>
            <a:endParaRPr lang="vi-VN"/>
          </a:p>
        </p:txBody>
      </p:sp>
      <p:pic>
        <p:nvPicPr>
          <p:cNvPr id="1026" name="Picture 2" descr="Node tree">
            <a:extLst>
              <a:ext uri="{FF2B5EF4-FFF2-40B4-BE49-F238E27FC236}">
                <a16:creationId xmlns:a16="http://schemas.microsoft.com/office/drawing/2014/main" id="{29987DC7-3AE3-B28A-FC9B-35E4EC1DEB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957" y="1825625"/>
            <a:ext cx="495408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775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creenshot with callouts showing the row containing two children">
            <a:extLst>
              <a:ext uri="{FF2B5EF4-FFF2-40B4-BE49-F238E27FC236}">
                <a16:creationId xmlns:a16="http://schemas.microsoft.com/office/drawing/2014/main" id="{D7E6D971-14D8-8DEA-A80A-C3D50BCA4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904875"/>
            <a:ext cx="9953625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597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iagram showing a left column broken down to its sub-rows and sub-columns">
            <a:extLst>
              <a:ext uri="{FF2B5EF4-FFF2-40B4-BE49-F238E27FC236}">
                <a16:creationId xmlns:a16="http://schemas.microsoft.com/office/drawing/2014/main" id="{33CA6515-1B54-DE8B-B71E-6D47D4BA32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2" y="1049734"/>
            <a:ext cx="10461938" cy="475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062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creenshot of the pavlova app, with the ratings and icon rows outlined in red">
            <a:extLst>
              <a:ext uri="{FF2B5EF4-FFF2-40B4-BE49-F238E27FC236}">
                <a16:creationId xmlns:a16="http://schemas.microsoft.com/office/drawing/2014/main" id="{EB40F7AE-38F2-927B-20E4-ADCE298973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813594"/>
            <a:ext cx="63150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con widget tree">
            <a:extLst>
              <a:ext uri="{FF2B5EF4-FFF2-40B4-BE49-F238E27FC236}">
                <a16:creationId xmlns:a16="http://schemas.microsoft.com/office/drawing/2014/main" id="{5FBE395A-22DF-2841-28FD-60CF00E55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0" y="2731294"/>
            <a:ext cx="76200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767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8ED73-4822-A631-5F89-0E14C8C50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MaterialApp Widget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0E6C8-0EC8-C393-3FA6-E19742C20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Nó dựa trên các nguyên tắc về phong cách thiết kế </a:t>
            </a:r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Material</a:t>
            </a:r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Cung cấp các chức năng giúp: Chủ đề, Bộ định tuyến, Bản địa hóa, Bộ điều hướng,… (Theme, Router, Localization, Navigator)</a:t>
            </a:r>
          </a:p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Thông thường, nó là thư mục gốc của ứng dụng của bạn</a:t>
            </a:r>
          </a:p>
        </p:txBody>
      </p:sp>
    </p:spTree>
    <p:extLst>
      <p:ext uri="{BB962C8B-B14F-4D97-AF65-F5344CB8AC3E}">
        <p14:creationId xmlns:p14="http://schemas.microsoft.com/office/powerpoint/2010/main" val="2482425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FFC8F-A3B0-6A82-A5CD-9FF1107C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Scaffold Widget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3775D-19BA-77F4-F3A9-642C1CB559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298D4B-1081-D70B-02A0-80CF727177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Tạo cấu trúc giao diện cơ bản theo thiết kế Material</a:t>
            </a:r>
          </a:p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Nút gốc của Scaffold phải là MaterialApp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6C9B4A-3D78-1BBF-A9D1-C4CD3B7DD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96" y="1690688"/>
            <a:ext cx="5519087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3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93C46-7E40-C0A7-628F-870D09A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nền tảng phát triển Ứng dụng di động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74F40-11A1-81D0-AE84-3A0BCC4E4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4000">
                <a:latin typeface="Calibri Light" panose="020F0302020204030204" pitchFamily="34" charset="0"/>
                <a:cs typeface="Calibri Light" panose="020F0302020204030204" pitchFamily="34" charset="0"/>
              </a:rPr>
              <a:t>Native app:</a:t>
            </a:r>
          </a:p>
          <a:p>
            <a:pPr lvl="1"/>
            <a:r>
              <a:rPr lang="vi-VN" sz="3600">
                <a:latin typeface="Calibri Light" panose="020F0302020204030204" pitchFamily="34" charset="0"/>
                <a:cs typeface="Calibri Light" panose="020F0302020204030204" pitchFamily="34" charset="0"/>
              </a:rPr>
              <a:t>Android: Java, Kotlin</a:t>
            </a:r>
          </a:p>
          <a:p>
            <a:pPr lvl="1"/>
            <a:r>
              <a:rPr lang="vi-VN" sz="3600">
                <a:latin typeface="Calibri Light" panose="020F0302020204030204" pitchFamily="34" charset="0"/>
                <a:cs typeface="Calibri Light" panose="020F0302020204030204" pitchFamily="34" charset="0"/>
              </a:rPr>
              <a:t>iOS: Swift, Objective C</a:t>
            </a:r>
          </a:p>
          <a:p>
            <a:r>
              <a:rPr lang="vi-VN" sz="4000">
                <a:latin typeface="Calibri Light" panose="020F0302020204030204" pitchFamily="34" charset="0"/>
                <a:cs typeface="Calibri Light" panose="020F0302020204030204" pitchFamily="34" charset="0"/>
              </a:rPr>
              <a:t>Hybrid App: Ionic</a:t>
            </a:r>
          </a:p>
          <a:p>
            <a:r>
              <a:rPr lang="vi-VN" sz="4000">
                <a:latin typeface="Calibri Light" panose="020F0302020204030204" pitchFamily="34" charset="0"/>
                <a:cs typeface="Calibri Light" panose="020F0302020204030204" pitchFamily="34" charset="0"/>
              </a:rPr>
              <a:t>Cross-platform: Flutter, Xamarin, React native</a:t>
            </a:r>
          </a:p>
        </p:txBody>
      </p:sp>
    </p:spTree>
    <p:extLst>
      <p:ext uri="{BB962C8B-B14F-4D97-AF65-F5344CB8AC3E}">
        <p14:creationId xmlns:p14="http://schemas.microsoft.com/office/powerpoint/2010/main" val="1290899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4A236-C3B7-13D7-1871-078F59FF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3667C-7E07-3E2D-D76B-D7BC5C691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Biểu diễn một dòng văn bản với một style duy nhất</a:t>
            </a:r>
            <a:endParaRPr lang="vi-VN"/>
          </a:p>
          <a:p>
            <a:r>
              <a:rPr lang="en-US"/>
              <a:t>Style widget dùng để trang trí (style) cho text</a:t>
            </a:r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DD003C-642A-3E5F-3566-3D3BFBD18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256" y="3665436"/>
            <a:ext cx="2419688" cy="1457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D78E39-3103-35CD-2EEB-EE6E850AD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711" y="3429000"/>
            <a:ext cx="7957539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42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D4760-C72A-E13D-3155-AA30ACF51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Rich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408CC-6420-659E-4FFD-FB6F70D6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Biểu diễn một dòng văn bản với nhiều style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5FDCE-972B-DDAD-BF4F-1B5A41F3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94" y="3286819"/>
            <a:ext cx="2400635" cy="14289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7F3AB2-3948-EDC7-0DF9-E5125561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58160"/>
            <a:ext cx="7563906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52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83A9-D734-220E-59A3-8384B1CAD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4BAF6-EF4E-28CA-CE03-E977438EB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Hiển thị một hình ảnh.</a:t>
            </a:r>
          </a:p>
          <a:p>
            <a:r>
              <a:rPr lang="en-US"/>
              <a:t>Có nhiều hàm khởi tạo để biểu diễn ảnh theo nhiều định dạng và nguồn khác nhau cho tiện lợi</a:t>
            </a:r>
          </a:p>
          <a:p>
            <a:r>
              <a:rPr lang="en-US"/>
              <a:t>Định dạng ảnh được hỗ trợ: JPEG, PNG, GIF, Animated GIF, WebP, Animated WebP, BMP, và WBMP</a:t>
            </a:r>
          </a:p>
          <a:p>
            <a:endParaRPr lang="en-US"/>
          </a:p>
          <a:p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FB940E-3086-D139-FF5D-D1701A5D2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10" y="4257604"/>
            <a:ext cx="7554379" cy="1009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AF6C84-08AC-8939-F193-E729366F3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809" y="5529173"/>
            <a:ext cx="7554379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57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9D168-4EE4-71EF-39B5-42AE273FF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ElevatedButton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957D0-B54E-3CE5-DE50-F185F07D3F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Một button trong Material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93A8D-E725-1A9E-3EC9-AB9D3F53D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18" y="3429000"/>
            <a:ext cx="4509049" cy="15804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F1A261-024A-C36B-0032-3E5280FD0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335" y="3985851"/>
            <a:ext cx="1438476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429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15F1F-6630-7945-F497-49DD7DF8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ElevatedButton.icon</a:t>
            </a:r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3DBF18-035C-F4CD-1DE7-EFC029A90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51" y="2899585"/>
            <a:ext cx="5072449" cy="1878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5B8F21-2FA6-BCE2-1A51-D8AA0BF1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178" y="3340100"/>
            <a:ext cx="2793998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66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21239-8890-3E6B-2F94-59C649E9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TextButton</a:t>
            </a:r>
            <a:r>
              <a:rPr lang="vi-VN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0724DC-CA0D-0F6A-D0F3-7881FADA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90736"/>
            <a:ext cx="5545232" cy="18955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4D9792-8472-F33F-8077-6FECF276B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262" y="3192365"/>
            <a:ext cx="2175349" cy="77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13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9FA9-397E-4EFA-A22D-84A53210E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E9261-C3BA-35F3-5CD4-DAA99F3D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Là một vùng chứa/hộp chứa, cho phép bố trí các widget con ở trong đó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71D93-EB77-EC4B-91D3-E3030FA03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87" y="3058965"/>
            <a:ext cx="4969999" cy="2694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B2B5E-D2AF-F86B-A7F1-318FFF39D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214" y="3162846"/>
            <a:ext cx="2486372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79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AB98-31BE-CC68-7DA0-3E948A159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960C1-A4A8-1085-5CF5-FDBC5E45E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Cũng giống như Container, tuy nhiên Padding bắt buộc dùng thuộc tinh padding để tạo khoản cách giữa biên đến nội dung bên trong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86F1F-40A5-CBD3-BB3F-D098BAE4F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067" y="3429000"/>
            <a:ext cx="4875212" cy="210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8C51D-7151-9E6F-BC87-3C6EE33A6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146" y="3844836"/>
            <a:ext cx="2029108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69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8B60F7-0414-3817-1CFB-39C0936D8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1318"/>
            <a:ext cx="9144000" cy="995363"/>
          </a:xfrm>
        </p:spPr>
        <p:txBody>
          <a:bodyPr/>
          <a:lstStyle/>
          <a:p>
            <a:r>
              <a:rPr lang="vi-VN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Một số layout cơ bản</a:t>
            </a:r>
          </a:p>
        </p:txBody>
      </p:sp>
    </p:spTree>
    <p:extLst>
      <p:ext uri="{BB962C8B-B14F-4D97-AF65-F5344CB8AC3E}">
        <p14:creationId xmlns:p14="http://schemas.microsoft.com/office/powerpoint/2010/main" val="1863748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573F-32D3-AA72-8A5F-BE0E76024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Layout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B4A45-7149-5850-CE38-C9904BA9C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Có 3 dạng widget layout cơ bản</a:t>
            </a:r>
          </a:p>
          <a:p>
            <a:pPr lvl="1"/>
            <a:r>
              <a:rPr lang="en-US"/>
              <a:t>Single child layout</a:t>
            </a:r>
          </a:p>
          <a:p>
            <a:pPr lvl="1"/>
            <a:r>
              <a:rPr lang="en-US"/>
              <a:t>Multi child layout</a:t>
            </a:r>
          </a:p>
          <a:p>
            <a:pPr lvl="1"/>
            <a:r>
              <a:rPr lang="en-US"/>
              <a:t>Sliver widget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30914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C2A8-2CAA-489D-FF6C-9A864BB8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Ưu điểm của Native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D128A-3138-7BCA-CD8B-671AC6055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0" i="0">
                <a:solidFill>
                  <a:srgbClr val="000000"/>
                </a:solidFill>
                <a:effectLst/>
              </a:rPr>
              <a:t>Hiệu năng cao</a:t>
            </a:r>
          </a:p>
          <a:p>
            <a:r>
              <a:rPr lang="en-US" sz="4000" b="0" i="0">
                <a:solidFill>
                  <a:srgbClr val="000000"/>
                </a:solidFill>
                <a:effectLst/>
              </a:rPr>
              <a:t>Trải nghiệm người dung tốt</a:t>
            </a:r>
          </a:p>
          <a:p>
            <a:r>
              <a:rPr lang="en-US" sz="4000" b="0" i="0">
                <a:solidFill>
                  <a:srgbClr val="000000"/>
                </a:solidFill>
                <a:effectLst/>
              </a:rPr>
              <a:t>Lựa chọn tốt cho ứng dụng như Game, chỉnh sửa hình ảnh, video</a:t>
            </a:r>
            <a:r>
              <a:rPr lang="en-US" sz="5400"/>
              <a:t/>
            </a:r>
            <a:br>
              <a:rPr lang="en-US" sz="5400"/>
            </a:br>
            <a:endParaRPr lang="vi-VN" sz="5400"/>
          </a:p>
        </p:txBody>
      </p:sp>
    </p:spTree>
    <p:extLst>
      <p:ext uri="{BB962C8B-B14F-4D97-AF65-F5344CB8AC3E}">
        <p14:creationId xmlns:p14="http://schemas.microsoft.com/office/powerpoint/2010/main" val="4221472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DFD83-3BCB-6451-CC4D-8DD9ABCFF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Row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270AC-F9D4-2FBC-E3DC-D57EAB993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Biểu diễn các widget theo dòng</a:t>
            </a:r>
          </a:p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Có 2 trục canh lề các đối tượng</a:t>
            </a:r>
          </a:p>
          <a:p>
            <a:pPr lvl="1"/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MainAxisAlignment: Theo chiều ngang</a:t>
            </a:r>
          </a:p>
          <a:p>
            <a:pPr lvl="1"/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CrossAxisAlignment: Theo chiều dọc</a:t>
            </a:r>
          </a:p>
          <a:p>
            <a:endParaRPr lang="vi-VN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D36FB-6605-7979-179C-4AF1AB940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580" y="3786009"/>
            <a:ext cx="4492839" cy="270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4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DFD83-3BCB-6451-CC4D-8DD9ABCFF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Row - MainAxisAlignment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9604D-ED55-5955-D456-E73EAB9E9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478962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53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DFD83-3BCB-6451-CC4D-8DD9ABCFF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Row - CrossAxisAlignment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5A8EF-652A-DBE4-A62E-1C882BD95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82" y="2150808"/>
            <a:ext cx="10469436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01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2F79-CD01-E3E9-6D73-FE0BF7FD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EFEB2-7EE4-0C0B-C52A-585FF447C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Biểu diễn các widget theo cột</a:t>
            </a:r>
          </a:p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Tương tự row, column canh lề các đối tượng theo 2 thuộc tinh</a:t>
            </a:r>
          </a:p>
          <a:p>
            <a:pPr lvl="1"/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MainAxisAlignment: Theo chiều dọc</a:t>
            </a:r>
          </a:p>
          <a:p>
            <a:pPr lvl="1"/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CrossAxisAlignment: Theo chiều ngang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A8277-7299-2556-9C65-5BC7C945A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725" y="3119011"/>
            <a:ext cx="160995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82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2F79-CD01-E3E9-6D73-FE0BF7FD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Column - MainAxisAlignment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FEC86-C19D-A693-8092-51B47DE3A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2" y="1690688"/>
            <a:ext cx="10888595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4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02F79-CD01-E3E9-6D73-FE0BF7FD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Column - CrossAxisAlignment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BFC49-8029-0F3A-3D29-04718CAED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1690688"/>
            <a:ext cx="9754961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92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7E56E-206B-9BFB-B163-FE7165C81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Kích thước của Row và Column: MainAxisSize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40531-F00A-337C-50C7-922A3095B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1596342"/>
            <a:ext cx="9831172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40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B00F-AAC2-B805-5BE3-BEB667F3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Wrap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C3841-2F90-4933-2C9D-EDAE39DAE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Khi sử dụng Row, hoặc Column các widget có thể bị tràn ra ngoai. Sử dụng để thay thế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9E6C4-07C8-3B1F-173D-4588F4DB8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59" y="3057058"/>
            <a:ext cx="10326541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204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B00F-AAC2-B805-5BE3-BEB667F3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Wrap - Horizontal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C3841-2F90-4933-2C9D-EDAE39DAE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Wrap theo chiều ngang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C2EF74-AD8B-9984-5F84-E15D21BC8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30" y="2712813"/>
            <a:ext cx="8697539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147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3B00F-AAC2-B805-5BE3-BEB667F3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Wrap – Vertical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C3841-2F90-4933-2C9D-EDAE39DAE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Wrap theo chiều dọc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655D3-7DB7-34C3-DD4D-842B8BB6C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8" y="2311097"/>
            <a:ext cx="10059804" cy="434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5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CE01-B6E1-E04D-82E7-CBE61A45D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Nhược điểm Native app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96EC2-29C0-6CD9-B1F0-C8E46CC81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Chi phí phát triển đắt đỏ</a:t>
            </a:r>
          </a:p>
          <a:p>
            <a:r>
              <a:rPr lang="en-US" sz="3200"/>
              <a:t>Chất lượng, trải nghiệm trên các nền tảng là khác nhau</a:t>
            </a:r>
          </a:p>
          <a:p>
            <a:r>
              <a:rPr lang="en-US" sz="3200"/>
              <a:t>Phải bảo trì mã nguồn trên các nền tảng khác nhau</a:t>
            </a:r>
          </a:p>
          <a:p>
            <a:r>
              <a:rPr lang="en-US" sz="3200"/>
              <a:t>Thời gian phát hành sản phẩm khác nhau</a:t>
            </a:r>
            <a:endParaRPr lang="vi-VN" sz="3200"/>
          </a:p>
        </p:txBody>
      </p:sp>
    </p:spTree>
    <p:extLst>
      <p:ext uri="{BB962C8B-B14F-4D97-AF65-F5344CB8AC3E}">
        <p14:creationId xmlns:p14="http://schemas.microsoft.com/office/powerpoint/2010/main" val="1073514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B03A0-E58C-4FA3-6448-618CA98AA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lab</a:t>
            </a:r>
            <a:endParaRPr lang="vi-VN"/>
          </a:p>
        </p:txBody>
      </p:sp>
      <p:pic>
        <p:nvPicPr>
          <p:cNvPr id="1026" name="Picture 2" descr="The finished app">
            <a:extLst>
              <a:ext uri="{FF2B5EF4-FFF2-40B4-BE49-F238E27FC236}">
                <a16:creationId xmlns:a16="http://schemas.microsoft.com/office/drawing/2014/main" id="{F101C297-6FF6-28A0-C508-CB26E0D26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734" y="46422"/>
            <a:ext cx="4258649" cy="678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4385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BC160-D52C-850A-25D5-2D4BD1C0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lab</a:t>
            </a:r>
            <a:endParaRPr lang="vi-VN"/>
          </a:p>
        </p:txBody>
      </p:sp>
      <p:pic>
        <p:nvPicPr>
          <p:cNvPr id="2050" name="Picture 2" descr="complicated image">
            <a:extLst>
              <a:ext uri="{FF2B5EF4-FFF2-40B4-BE49-F238E27FC236}">
                <a16:creationId xmlns:a16="http://schemas.microsoft.com/office/drawing/2014/main" id="{284E3BB3-7C36-6313-3CB7-75AEB6983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079" y="1492869"/>
            <a:ext cx="6035842" cy="476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210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D6F31-A9AE-C62A-CAA5-B884CEE5C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lab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CF138-AF33-9BAB-F44F-98F413C8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5789C-405B-C300-EA57-AC8659EAF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93"/>
          <a:stretch/>
        </p:blipFill>
        <p:spPr>
          <a:xfrm>
            <a:off x="4511703" y="505326"/>
            <a:ext cx="3168593" cy="598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80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4432-9B00-A2EC-FFFB-0FE4989D5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Expanded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E74E-46A2-4E12-A622-077B68080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Lấp đầy khoảng trống còn lại của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9DC03-0BB2-1B80-D974-4A86EB56B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2935092"/>
            <a:ext cx="9535856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588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508B5-394A-0FB1-FDC0-FF891B912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E1F50-9BB6-CEE4-96FC-8E533764F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Vị trí của các widget con có thể nằm chồng lên nhau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C0F8A-2C13-1963-31FE-1CC6D10A9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565" y="2471121"/>
            <a:ext cx="3383235" cy="3705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EE497-A1B8-B32E-267A-AC7D523C7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565" y="3213859"/>
            <a:ext cx="2392635" cy="22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279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947EB-51A8-CA5D-A583-2F053712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ListView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88A2E-40A1-973E-D775-59A9F35E3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8368" cy="4351338"/>
          </a:xfrm>
        </p:spPr>
        <p:txBody>
          <a:bodyPr/>
          <a:lstStyle/>
          <a:p>
            <a:r>
              <a:rPr lang="en-US"/>
              <a:t>Chứa danh sách các widget và có thể scroll theo hướng ngang hoặc dọc</a:t>
            </a:r>
          </a:p>
          <a:p>
            <a:endParaRPr lang="en-US"/>
          </a:p>
          <a:p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AF4DC-1DA2-9582-794A-50201789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483" y="2311507"/>
            <a:ext cx="4667901" cy="4448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8579B-6D6A-A6F8-4DD5-85A00ACB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802" y="3210608"/>
            <a:ext cx="3686689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695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960BA-30EA-2A2F-3147-AF0B32D2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F7231-F7EC-79E3-E1CD-ABA186973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Sử dụng hàm khởi tạo builder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58B7B7-1602-78A4-E40C-9606F2E8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80" y="2478070"/>
            <a:ext cx="5239481" cy="3238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E04383-5528-D23D-9D4C-A492CA45A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431" y="3330676"/>
            <a:ext cx="3686689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7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DCD16-3A68-7F2E-FEC0-DDF7D0BC4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A57F8-F195-3854-116A-3BC4A4529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Sử dụng hàm separated</a:t>
            </a:r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1F868-C88F-BF2D-8916-00A4F11D8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90" y="2281791"/>
            <a:ext cx="6277851" cy="3439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F608E-2E00-31D7-6516-70C88F20A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903" y="3077239"/>
            <a:ext cx="3696216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505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9779E-4694-9122-E9AD-045B5333F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GridView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6BA0-D6E9-BE17-9F72-792F0EAA5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Chứa danh sách các widget dạng 2 chiều (lưới), có thể scroll.</a:t>
            </a:r>
          </a:p>
          <a:p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56F9C-64A7-524C-B247-D595F76C7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811" y="2332715"/>
            <a:ext cx="5639676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2737C1-1A1A-5347-1C5F-61FAF9F0C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577" y="2385484"/>
            <a:ext cx="2514951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15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59230-E45B-D60A-F14F-02B65143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1EDE2-997D-67E4-AE68-C58279286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51CF1-C170-8925-B29A-1CB6AAC8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956522" cy="4081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56DE5C-3DDA-E3EA-2898-F5AA444C1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367" y="2480555"/>
            <a:ext cx="2611787" cy="27720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183CB3-6817-34A6-25F1-977EB1A31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75405"/>
            <a:ext cx="5915851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28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433ED-1C5E-6C2B-0D17-DED7BEF54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Calibri Light" panose="020F0302020204030204" pitchFamily="34" charset="0"/>
                <a:cs typeface="Calibri Light" panose="020F0302020204030204" pitchFamily="34" charset="0"/>
              </a:rPr>
              <a:t>Ưu điểm của Cross-platform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CD04C-0C9C-0001-97B8-06ACFDB1F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Chỉ dùng 1 mã nguồn cho nhiều nền tảng</a:t>
            </a:r>
          </a:p>
          <a:p>
            <a:r>
              <a:rPr lang="en-US"/>
              <a:t>Phát triển ứng dụng nhanh</a:t>
            </a:r>
          </a:p>
          <a:p>
            <a:r>
              <a:rPr lang="en-US"/>
              <a:t>Tối thiểu hóa chi phí, thời gian và bảo trì</a:t>
            </a:r>
          </a:p>
          <a:p>
            <a:r>
              <a:rPr lang="en-US"/>
              <a:t>Trải nghiệm trên các nền tảng khác nhau là giống nhau</a:t>
            </a:r>
          </a:p>
          <a:p>
            <a:r>
              <a:rPr lang="en-US"/>
              <a:t>Trải nghiệm người dùng tốt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37362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DF86-BF88-A437-AC79-AA4EEDDB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lab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F965A-33AF-D0A2-862E-B7D23391F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1026" name="Picture 2" descr="Flutter Tutorial - ListView VS GridView [2021] Item Builder, Scrolling List YouTube video">
            <a:extLst>
              <a:ext uri="{FF2B5EF4-FFF2-40B4-BE49-F238E27FC236}">
                <a16:creationId xmlns:a16="http://schemas.microsoft.com/office/drawing/2014/main" id="{469D96A6-ACCB-5840-8EB7-42BE9D6F31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9" t="1228" r="2697"/>
          <a:stretch/>
        </p:blipFill>
        <p:spPr bwMode="auto">
          <a:xfrm>
            <a:off x="3212431" y="1027906"/>
            <a:ext cx="8567856" cy="534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9212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Scrolling Through Products">
            <a:extLst>
              <a:ext uri="{FF2B5EF4-FFF2-40B4-BE49-F238E27FC236}">
                <a16:creationId xmlns:a16="http://schemas.microsoft.com/office/drawing/2014/main" id="{DB7F330E-1B24-61B9-7587-9509465FA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0"/>
            <a:ext cx="3344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3882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C3DB-BF7F-F5BC-39D9-6EA906B96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Staggered GridView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AAFBD-1B8A-2A94-0552-26E8A54C2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6676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EFE7-3CFE-09BD-2160-5CF9A6BA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Nhược điểm của Cross-platform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26D3E-0210-10BB-3726-B1144AC30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Hiệu năng thấp hơn ứng dụng Native</a:t>
            </a:r>
          </a:p>
          <a:p>
            <a:r>
              <a:rPr lang="en-US"/>
              <a:t>Hạn chế về số lượng framework hỗ trợ</a:t>
            </a:r>
          </a:p>
          <a:p>
            <a:r>
              <a:rPr lang="en-US"/>
              <a:t>Một số tính năng phải sử dụng Code Native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31646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69CE-32CF-5189-6802-5C1EC4EC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số Cross platform</a:t>
            </a:r>
            <a:endParaRPr lang="vi-VN"/>
          </a:p>
        </p:txBody>
      </p:sp>
      <p:pic>
        <p:nvPicPr>
          <p:cNvPr id="2052" name="Picture 4" descr="React Native">
            <a:extLst>
              <a:ext uri="{FF2B5EF4-FFF2-40B4-BE49-F238E27FC236}">
                <a16:creationId xmlns:a16="http://schemas.microsoft.com/office/drawing/2014/main" id="{948F13F9-2628-1B36-CF78-64C30D4A1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63763"/>
            <a:ext cx="2515636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lutter &amp; Dart - The Complete App Development - Ứng dụng trên Google Play">
            <a:extLst>
              <a:ext uri="{FF2B5EF4-FFF2-40B4-BE49-F238E27FC236}">
                <a16:creationId xmlns:a16="http://schemas.microsoft.com/office/drawing/2014/main" id="{0E6DBDD1-ABFF-D65E-2C60-268355CF08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670" y="2163763"/>
            <a:ext cx="2947194" cy="294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olutions to common issues in android development working with Xamarin |  Ignatiuz | Office 365 Cloud Services">
            <a:extLst>
              <a:ext uri="{FF2B5EF4-FFF2-40B4-BE49-F238E27FC236}">
                <a16:creationId xmlns:a16="http://schemas.microsoft.com/office/drawing/2014/main" id="{E3975EB6-8B8C-9150-1843-AC686926B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299" y="1860550"/>
            <a:ext cx="3292475" cy="329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235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C3BFA-FA91-966F-EA47-A4DA1D88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Flutter là gì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10D15-A34A-E45D-7DBE-CFD5F797F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4A231-915B-8D2C-97D8-9551BC6EF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94" y="2834318"/>
            <a:ext cx="8688012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39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1136</Words>
  <Application>Microsoft Office PowerPoint</Application>
  <PresentationFormat>Widescreen</PresentationFormat>
  <Paragraphs>175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Times New Roman</vt:lpstr>
      <vt:lpstr>Office Theme</vt:lpstr>
      <vt:lpstr>Lập trình di động với Flutter</vt:lpstr>
      <vt:lpstr>Flutter và ứng dụng di động</vt:lpstr>
      <vt:lpstr>Các nền tảng phát triển Ứng dụng di động</vt:lpstr>
      <vt:lpstr>Ưu điểm của Native app</vt:lpstr>
      <vt:lpstr>Nhược điểm Native app</vt:lpstr>
      <vt:lpstr>Ưu điểm của Cross-platform</vt:lpstr>
      <vt:lpstr>Nhược điểm của Cross-platform</vt:lpstr>
      <vt:lpstr>Một số Cross platform</vt:lpstr>
      <vt:lpstr>Flutter là gì</vt:lpstr>
      <vt:lpstr>PowerPoint Presentation</vt:lpstr>
      <vt:lpstr>Ưu điểm</vt:lpstr>
      <vt:lpstr>Tại sao chọn Flutter</vt:lpstr>
      <vt:lpstr>Lịch trình học tập</vt:lpstr>
      <vt:lpstr>Tài liệu tham khảo</vt:lpstr>
      <vt:lpstr>Hướng dẫn cài đặt</vt:lpstr>
      <vt:lpstr>Bước 1.</vt:lpstr>
      <vt:lpstr>Bước 2.</vt:lpstr>
      <vt:lpstr>Bước 3.</vt:lpstr>
      <vt:lpstr>Khám phá cấu trúc ứng dụng với Flutter</vt:lpstr>
      <vt:lpstr>Cấu trúc ứng dụng</vt:lpstr>
      <vt:lpstr>Hàm main và nhúng thư viện</vt:lpstr>
      <vt:lpstr>Hàm build</vt:lpstr>
      <vt:lpstr>Một số Widget đơn giản</vt:lpstr>
      <vt:lpstr>Widget tree</vt:lpstr>
      <vt:lpstr>PowerPoint Presentation</vt:lpstr>
      <vt:lpstr>PowerPoint Presentation</vt:lpstr>
      <vt:lpstr>PowerPoint Presentation</vt:lpstr>
      <vt:lpstr>MaterialApp Widget</vt:lpstr>
      <vt:lpstr>Scaffold Widget</vt:lpstr>
      <vt:lpstr>Text</vt:lpstr>
      <vt:lpstr>Rich Text</vt:lpstr>
      <vt:lpstr>Image</vt:lpstr>
      <vt:lpstr>ElevatedButton</vt:lpstr>
      <vt:lpstr>ElevatedButton.icon</vt:lpstr>
      <vt:lpstr>TextButton </vt:lpstr>
      <vt:lpstr>Container</vt:lpstr>
      <vt:lpstr>Padding</vt:lpstr>
      <vt:lpstr>Một số layout cơ bản</vt:lpstr>
      <vt:lpstr>Layout</vt:lpstr>
      <vt:lpstr>Row</vt:lpstr>
      <vt:lpstr>Row - MainAxisAlignment</vt:lpstr>
      <vt:lpstr>Row - CrossAxisAlignment</vt:lpstr>
      <vt:lpstr>Column</vt:lpstr>
      <vt:lpstr>Column - MainAxisAlignment</vt:lpstr>
      <vt:lpstr>Column - CrossAxisAlignment</vt:lpstr>
      <vt:lpstr>Kích thước của Row và Column: MainAxisSize</vt:lpstr>
      <vt:lpstr>Wrap</vt:lpstr>
      <vt:lpstr>Wrap - Horizontal</vt:lpstr>
      <vt:lpstr>Wrap – Vertical</vt:lpstr>
      <vt:lpstr>Code lab</vt:lpstr>
      <vt:lpstr>Code lab</vt:lpstr>
      <vt:lpstr>Code lab</vt:lpstr>
      <vt:lpstr>Expanded</vt:lpstr>
      <vt:lpstr>Stack</vt:lpstr>
      <vt:lpstr>ListView</vt:lpstr>
      <vt:lpstr>PowerPoint Presentation</vt:lpstr>
      <vt:lpstr>PowerPoint Presentation</vt:lpstr>
      <vt:lpstr>GridView</vt:lpstr>
      <vt:lpstr>PowerPoint Presentation</vt:lpstr>
      <vt:lpstr>Code lab</vt:lpstr>
      <vt:lpstr>PowerPoint Presentation</vt:lpstr>
      <vt:lpstr>Staggered GridView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di động với Flutter</dc:title>
  <dc:creator>Michiko Nguyễn</dc:creator>
  <cp:lastModifiedBy>ASUS</cp:lastModifiedBy>
  <cp:revision>61</cp:revision>
  <dcterms:created xsi:type="dcterms:W3CDTF">2022-08-19T03:15:00Z</dcterms:created>
  <dcterms:modified xsi:type="dcterms:W3CDTF">2024-07-18T02:56:56Z</dcterms:modified>
</cp:coreProperties>
</file>